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61" r:id="rId3"/>
    <p:sldId id="262" r:id="rId4"/>
    <p:sldId id="267" r:id="rId5"/>
    <p:sldId id="271" r:id="rId6"/>
    <p:sldId id="265" r:id="rId7"/>
    <p:sldId id="268" r:id="rId8"/>
    <p:sldId id="269" r:id="rId9"/>
    <p:sldId id="270" r:id="rId10"/>
    <p:sldId id="272" r:id="rId11"/>
    <p:sldId id="27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7" d="100"/>
          <a:sy n="37" d="100"/>
        </p:scale>
        <p:origin x="54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C320A-F5C8-4FD6-86FF-35D2EBF085B6}" type="datetime1">
              <a:rPr lang="ru-RU" smtClean="0"/>
              <a:t>30.05.2023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C702C7-E599-40D9-B30E-0392896973B5}" type="datetime1">
              <a:rPr lang="ru-RU" smtClean="0"/>
              <a:t>30.05.2023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06E9A3-1561-45B7-908B-DACC52528ABB}" type="datetime1">
              <a:rPr lang="ru-RU" smtClean="0"/>
              <a:t>30.05.2023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993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30.05.2023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1648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30.05.2023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885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30.05.2023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59553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92B999-6CB2-48D4-8AF6-3D1A5D13436B}" type="datetime1">
              <a:rPr lang="ru-RU" smtClean="0"/>
              <a:t>30.05.2023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31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52C98DB-1092-48C4-AD4E-BD3E9D2E2345}" type="datetime1">
              <a:rPr lang="ru-RU" smtClean="0"/>
              <a:t>30.05.2023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30.05.2023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8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B2CE4EA-3B49-4A00-ADF3-7C7272A626C1}" type="datetime1">
              <a:rPr lang="ru-RU" smtClean="0"/>
              <a:t>30.05.2023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07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30.05.2023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7469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3090412-2DE5-405A-816E-F08FB54EB168}" type="datetime1">
              <a:rPr lang="ru-RU" smtClean="0"/>
              <a:t>30.05.2023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81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C2D7CB-4DC1-4BB7-BF00-4C36160857E0}" type="datetime1">
              <a:rPr lang="ru-RU" smtClean="0"/>
              <a:t>30.05.2023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0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60D38F-E364-4ED4-9BF4-D7F00FFBE76A}" type="datetime1">
              <a:rPr lang="ru-RU" smtClean="0"/>
              <a:t>30.05.2023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83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83FEFD-AB08-4CB5-AE4D-2F6B12D8E3B0}" type="datetime1">
              <a:rPr lang="ru-RU" smtClean="0"/>
              <a:t>30.05.2023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3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pPr rtl="0"/>
            <a:fld id="{1068A786-B8BF-4988-ACBA-DD9B5BC8D522}" type="datetime1">
              <a:rPr lang="ru-RU" smtClean="0"/>
              <a:t>30.05.2023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51243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rtl="0"/>
            <a:fld id="{1068A786-B8BF-4988-ACBA-DD9B5BC8D522}" type="datetime1">
              <a:rPr lang="ru-RU" smtClean="0"/>
              <a:t>30.05.2023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742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znanio.ru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3429000"/>
            <a:ext cx="10572000" cy="991198"/>
          </a:xfrm>
        </p:spPr>
        <p:txBody>
          <a:bodyPr rtlCol="0">
            <a:noAutofit/>
          </a:bodyPr>
          <a:lstStyle/>
          <a:p>
            <a:pPr algn="ctr"/>
            <a:r>
              <a:rPr lang="ru" b="1" cap="all" dirty="0">
                <a:solidFill>
                  <a:schemeClr val="tx1"/>
                </a:solidFill>
              </a:rPr>
              <a:t>Скажем буллингу «нет!»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3200" y="5344346"/>
            <a:ext cx="10302500" cy="1170754"/>
          </a:xfrm>
        </p:spPr>
        <p:txBody>
          <a:bodyPr rtlCol="0">
            <a:noAutofit/>
          </a:bodyPr>
          <a:lstStyle/>
          <a:p>
            <a:pPr algn="ctr" rtl="0">
              <a:spcAft>
                <a:spcPts val="600"/>
              </a:spcAft>
            </a:pPr>
            <a:r>
              <a:rPr lang="ru-RU" sz="3200" b="1" dirty="0">
                <a:solidFill>
                  <a:schemeClr val="tx1"/>
                </a:solidFill>
              </a:rPr>
              <a:t>Т</a:t>
            </a:r>
            <a:r>
              <a:rPr lang="ru" sz="3200" b="1" dirty="0">
                <a:solidFill>
                  <a:schemeClr val="tx1"/>
                </a:solidFill>
              </a:rPr>
              <a:t>ренинг по профилактике буллинга </a:t>
            </a:r>
            <a:br>
              <a:rPr lang="ru" sz="3200" b="1" dirty="0">
                <a:solidFill>
                  <a:schemeClr val="tx1"/>
                </a:solidFill>
              </a:rPr>
            </a:br>
            <a:r>
              <a:rPr lang="ru" sz="3200" b="1" dirty="0">
                <a:solidFill>
                  <a:schemeClr val="tx1"/>
                </a:solidFill>
              </a:rPr>
              <a:t>среди детей и подростков.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862F83-9AF4-4B6F-8A07-04F9B7DCAC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75" y="184150"/>
            <a:ext cx="3244850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5344886"/>
            <a:ext cx="10572000" cy="991198"/>
          </a:xfrm>
        </p:spPr>
        <p:txBody>
          <a:bodyPr rtlCol="0">
            <a:noAutofit/>
          </a:bodyPr>
          <a:lstStyle/>
          <a:p>
            <a:pPr algn="ctr"/>
            <a:r>
              <a:rPr lang="ru" b="1" cap="all" dirty="0">
                <a:solidFill>
                  <a:schemeClr val="tx1"/>
                </a:solidFill>
              </a:rPr>
              <a:t>Скажем буллингу «нет!»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862F83-9AF4-4B6F-8A07-04F9B7DCAC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85" y="169634"/>
            <a:ext cx="4905829" cy="49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80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Znanio.ru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>
                <a:hlinkClick r:id="rId2"/>
              </a:rPr>
              <a:t>Скачано с </a:t>
            </a:r>
            <a:r>
              <a:rPr lang="en-US" smtClean="0">
                <a:hlinkClick r:id="rId2"/>
              </a:rPr>
              <a:t>www.znanio.ru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06E9A3-1561-45B7-908B-DACC52528ABB}" type="datetime1">
              <a:rPr lang="ru-RU" smtClean="0"/>
              <a:t>30.05.2023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637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7A7E58F4-2369-4DD6-B94B-3171FE71A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208856"/>
            <a:ext cx="10344148" cy="2083057"/>
          </a:xfrm>
        </p:spPr>
        <p:txBody>
          <a:bodyPr>
            <a:normAutofit/>
          </a:bodyPr>
          <a:lstStyle/>
          <a:p>
            <a:pPr marL="6160" indent="0" algn="dist">
              <a:buNone/>
            </a:pPr>
            <a:r>
              <a:rPr lang="ru-RU" sz="2800" dirty="0" err="1">
                <a:effectLst/>
                <a:ea typeface="Calibri" panose="020F0502020204030204" pitchFamily="34" charset="0"/>
              </a:rPr>
              <a:t>Буллинг</a:t>
            </a:r>
            <a:r>
              <a:rPr lang="ru-RU" sz="2800" dirty="0">
                <a:effectLst/>
                <a:ea typeface="Calibri" panose="020F0502020204030204" pitchFamily="34" charset="0"/>
              </a:rPr>
              <a:t> - это форма психологического насилия, которая проявляется в виде умышленного причинения физической или моральной боли другому человеку.</a:t>
            </a:r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D88CFA-444C-4CEE-A675-8DBFBAED7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044" y="4291913"/>
            <a:ext cx="5715909" cy="241783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452A6A2-EA0C-4705-8C28-8567A4DCF094}"/>
              </a:ext>
            </a:extLst>
          </p:cNvPr>
          <p:cNvSpPr txBox="1">
            <a:spLocks/>
          </p:cNvSpPr>
          <p:nvPr/>
        </p:nvSpPr>
        <p:spPr>
          <a:xfrm>
            <a:off x="2096093" y="716168"/>
            <a:ext cx="7999813" cy="55401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" sz="4400" cap="all">
                <a:solidFill>
                  <a:schemeClr val="tx1"/>
                </a:solidFill>
              </a:rPr>
              <a:t>Скажем буллингу «нет!»</a:t>
            </a:r>
            <a:endParaRPr lang="ru" sz="4400" dirty="0"/>
          </a:p>
        </p:txBody>
      </p:sp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D1C1148A-85D4-48EB-8A9B-F4A360FFF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56" y="2394856"/>
            <a:ext cx="10958286" cy="2481943"/>
          </a:xfrm>
        </p:spPr>
        <p:txBody>
          <a:bodyPr>
            <a:normAutofit/>
          </a:bodyPr>
          <a:lstStyle/>
          <a:p>
            <a:pPr marL="6160" indent="0" algn="dist">
              <a:buNone/>
            </a:pPr>
            <a:r>
              <a:rPr lang="ru-RU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Цели </a:t>
            </a:r>
            <a:r>
              <a:rPr lang="ru-RU" sz="2800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буллинга</a:t>
            </a:r>
            <a:r>
              <a:rPr lang="ru-RU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могут быть разными в зависимости от ситуации и мотивов агрессора. Например, целью может быть унижение жертвы, установление своей власти над другими людьми, получение материальной выгоды, самоутверждение за счёт унижение других.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FBFC7B-D253-4AA7-A66A-E2924CBF5D1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1" y="4571999"/>
            <a:ext cx="3309257" cy="2481943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D77E2658-FE09-43B5-8AC5-32FC84196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093" y="716168"/>
            <a:ext cx="7999813" cy="554019"/>
          </a:xfrm>
        </p:spPr>
        <p:txBody>
          <a:bodyPr rtlCol="0">
            <a:noAutofit/>
          </a:bodyPr>
          <a:lstStyle/>
          <a:p>
            <a:pPr algn="ctr"/>
            <a:r>
              <a:rPr lang="ru" sz="4400" b="1" cap="all" dirty="0">
                <a:solidFill>
                  <a:schemeClr val="tx1"/>
                </a:solidFill>
              </a:rPr>
              <a:t>Скажем буллингу «нет!»</a:t>
            </a:r>
            <a:endParaRPr lang="ru" sz="4400" b="1" dirty="0"/>
          </a:p>
        </p:txBody>
      </p:sp>
    </p:spTree>
    <p:extLst>
      <p:ext uri="{BB962C8B-B14F-4D97-AF65-F5344CB8AC3E}">
        <p14:creationId xmlns:p14="http://schemas.microsoft.com/office/powerpoint/2010/main" val="3298680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2BD4D94-696D-4C12-9FA2-33BFFF15BE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520"/>
            <a:ext cx="11096625" cy="251971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D9BD9B-E15D-4E54-AE6C-75E284ADC64A}"/>
              </a:ext>
            </a:extLst>
          </p:cNvPr>
          <p:cNvSpPr/>
          <p:nvPr/>
        </p:nvSpPr>
        <p:spPr>
          <a:xfrm>
            <a:off x="-101600" y="1775727"/>
            <a:ext cx="739160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0" cap="none" spc="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52%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23E13F0-4D37-4D79-A943-32EA4BC177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56325" y="2286000"/>
            <a:ext cx="487997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sz="400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ru-RU" sz="40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68537BC-FAB2-4FBC-93DD-19FA949A322A}"/>
              </a:ext>
            </a:extLst>
          </p:cNvPr>
          <p:cNvSpPr/>
          <p:nvPr/>
        </p:nvSpPr>
        <p:spPr>
          <a:xfrm>
            <a:off x="6096000" y="2167165"/>
            <a:ext cx="6267450" cy="3107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25000"/>
              </a:lnSpc>
            </a:pPr>
            <a:r>
              <a:rPr lang="ru-RU" sz="3200" cap="none" spc="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Опрошенных в возрасте </a:t>
            </a:r>
          </a:p>
          <a:p>
            <a:pPr>
              <a:lnSpc>
                <a:spcPct val="125000"/>
              </a:lnSpc>
            </a:pPr>
            <a:r>
              <a:rPr lang="ru-RU" sz="3200" cap="none" spc="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от 10 до 18 лет </a:t>
            </a:r>
          </a:p>
          <a:p>
            <a:pPr>
              <a:lnSpc>
                <a:spcPct val="125000"/>
              </a:lnSpc>
            </a:pPr>
            <a:r>
              <a:rPr lang="ru-RU" sz="3200" cap="none" spc="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Рассказали</a:t>
            </a:r>
            <a:r>
              <a:rPr lang="ru-RU" sz="32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3200" cap="none" spc="0" dirty="0" err="1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буллинге</a:t>
            </a:r>
            <a:r>
              <a:rPr lang="ru-RU" sz="3200" cap="none" spc="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со </a:t>
            </a:r>
          </a:p>
          <a:p>
            <a:pPr>
              <a:lnSpc>
                <a:spcPct val="125000"/>
              </a:lnSpc>
            </a:pPr>
            <a:r>
              <a:rPr lang="ru-RU" sz="3200" cap="none" spc="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стороны сверстников.</a:t>
            </a:r>
            <a:r>
              <a:rPr lang="ru-RU" sz="320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sz="320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ru-RU" sz="3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8576F4C5-CFB1-4C46-AB58-33EF6FC4F904}"/>
              </a:ext>
            </a:extLst>
          </p:cNvPr>
          <p:cNvSpPr txBox="1">
            <a:spLocks/>
          </p:cNvSpPr>
          <p:nvPr/>
        </p:nvSpPr>
        <p:spPr>
          <a:xfrm>
            <a:off x="2096093" y="748980"/>
            <a:ext cx="7999813" cy="55401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" sz="4400" cap="all">
                <a:solidFill>
                  <a:schemeClr val="tx1"/>
                </a:solidFill>
              </a:rPr>
              <a:t>Скажем буллингу «нет!»</a:t>
            </a:r>
            <a:endParaRPr lang="ru" sz="4400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637662A-C90C-41D5-995D-5A0CFFF51E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" y="5551184"/>
            <a:ext cx="12192000" cy="111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38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5662D9A-560E-4C35-A34C-5AFB17265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093" y="716168"/>
            <a:ext cx="7999813" cy="554019"/>
          </a:xfrm>
        </p:spPr>
        <p:txBody>
          <a:bodyPr rtlCol="0">
            <a:noAutofit/>
          </a:bodyPr>
          <a:lstStyle/>
          <a:p>
            <a:pPr algn="ctr"/>
            <a:r>
              <a:rPr lang="ru" sz="4400" b="1" cap="all" dirty="0">
                <a:solidFill>
                  <a:schemeClr val="tx1"/>
                </a:solidFill>
              </a:rPr>
              <a:t>Скажем буллингу «нет!»</a:t>
            </a:r>
            <a:endParaRPr lang="ru" sz="4400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17B8242-35CB-4AA1-A802-1120B4CD5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371">
            <a:off x="3173296" y="1798501"/>
            <a:ext cx="5795325" cy="1495863"/>
          </a:xfrm>
          <a:prstGeom prst="rect">
            <a:avLst/>
          </a:prstGeom>
        </p:spPr>
      </p:pic>
      <p:sp>
        <p:nvSpPr>
          <p:cNvPr id="14" name="Объект 7">
            <a:extLst>
              <a:ext uri="{FF2B5EF4-FFF2-40B4-BE49-F238E27FC236}">
                <a16:creationId xmlns:a16="http://schemas.microsoft.com/office/drawing/2014/main" id="{93397FE1-6FD2-440A-9053-DE3BFF7D3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56" y="1441997"/>
            <a:ext cx="10958286" cy="4963886"/>
          </a:xfrm>
        </p:spPr>
        <p:txBody>
          <a:bodyPr>
            <a:normAutofit/>
          </a:bodyPr>
          <a:lstStyle/>
          <a:p>
            <a:pPr marL="6160" indent="0" algn="ctr">
              <a:buNone/>
            </a:pPr>
            <a:r>
              <a:rPr lang="ru-RU" sz="40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ВИДЫ БУЛЛИНГА</a:t>
            </a:r>
            <a:r>
              <a:rPr lang="ru-RU" sz="40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6160" indent="0" algn="ctr">
              <a:buNone/>
            </a:pPr>
            <a:endParaRPr lang="ru-RU" sz="10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3360" indent="-457200" algn="ctr"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физический;</a:t>
            </a:r>
          </a:p>
          <a:p>
            <a:pPr marL="463360" indent="-457200" algn="ctr"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вербальный;</a:t>
            </a:r>
          </a:p>
          <a:p>
            <a:pPr marL="463360" indent="-457200" algn="ctr"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социальный;</a:t>
            </a:r>
          </a:p>
          <a:p>
            <a:pPr marL="463360" indent="-457200" algn="ctr">
              <a:buFont typeface="Wingdings" panose="05000000000000000000" pitchFamily="2" charset="2"/>
              <a:buChar char="Ø"/>
            </a:pPr>
            <a:r>
              <a:rPr lang="ru-RU" sz="3200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кибербуллинг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932181-1C80-4A00-8FB3-6A4F53D16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136" y="3980846"/>
            <a:ext cx="2503595" cy="18964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B866496-C0EA-4A73-8E81-ACA479A492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33" y="1910570"/>
            <a:ext cx="2087469" cy="17190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E48F031-A655-457C-95E9-79FB2D54EFD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67" y="4292695"/>
            <a:ext cx="1725251" cy="163919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8864317-F59A-4BDB-91D5-4A316C6B5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0" y="2261753"/>
            <a:ext cx="1552484" cy="171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A859071-CDE3-40B3-A237-650CEC9B2BD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5923"/>
            <a:ext cx="12192000" cy="111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35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ван Мулин специально для Травли NET">
            <a:hlinkClick r:id="" action="ppaction://media"/>
            <a:extLst>
              <a:ext uri="{FF2B5EF4-FFF2-40B4-BE49-F238E27FC236}">
                <a16:creationId xmlns:a16="http://schemas.microsoft.com/office/drawing/2014/main" id="{11B830CC-C636-4A17-8D0D-C24951E3FD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330" cy="6858000"/>
          </a:xfrm>
        </p:spPr>
      </p:pic>
    </p:spTree>
    <p:extLst>
      <p:ext uri="{BB962C8B-B14F-4D97-AF65-F5344CB8AC3E}">
        <p14:creationId xmlns:p14="http://schemas.microsoft.com/office/powerpoint/2010/main" val="367418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5344886"/>
            <a:ext cx="10572000" cy="991198"/>
          </a:xfrm>
        </p:spPr>
        <p:txBody>
          <a:bodyPr rtlCol="0">
            <a:noAutofit/>
          </a:bodyPr>
          <a:lstStyle/>
          <a:p>
            <a:pPr algn="ctr"/>
            <a:r>
              <a:rPr lang="ru" b="1" cap="all" dirty="0">
                <a:solidFill>
                  <a:schemeClr val="tx1"/>
                </a:solidFill>
              </a:rPr>
              <a:t>Скажем буллингу «нет!»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862F83-9AF4-4B6F-8A07-04F9B7DCAC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85" y="169634"/>
            <a:ext cx="4905829" cy="49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23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Травле - НЕТ">
            <a:hlinkClick r:id="" action="ppaction://media"/>
            <a:extLst>
              <a:ext uri="{FF2B5EF4-FFF2-40B4-BE49-F238E27FC236}">
                <a16:creationId xmlns:a16="http://schemas.microsoft.com/office/drawing/2014/main" id="{4A06F68E-FA47-4DCF-8D62-BC1F2A6307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4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2610E24-E3DB-4842-A84B-04C12633A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371">
            <a:off x="2121615" y="1669235"/>
            <a:ext cx="7948766" cy="2285573"/>
          </a:xfrm>
          <a:prstGeom prst="rect">
            <a:avLst/>
          </a:prstGeom>
        </p:spPr>
      </p:pic>
      <p:sp>
        <p:nvSpPr>
          <p:cNvPr id="6" name="Объект 7">
            <a:extLst>
              <a:ext uri="{FF2B5EF4-FFF2-40B4-BE49-F238E27FC236}">
                <a16:creationId xmlns:a16="http://schemas.microsoft.com/office/drawing/2014/main" id="{25EFDF46-E807-426E-82D3-931453EDB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55" y="1683656"/>
            <a:ext cx="10958286" cy="4963886"/>
          </a:xfrm>
        </p:spPr>
        <p:txBody>
          <a:bodyPr>
            <a:normAutofit/>
          </a:bodyPr>
          <a:lstStyle/>
          <a:p>
            <a:pPr marL="6160" indent="0" algn="ctr">
              <a:buNone/>
            </a:pPr>
            <a:r>
              <a:rPr lang="ru-RU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В ШКОЛЬНОМ БУЛЛИНГЕ МОЖНО </a:t>
            </a:r>
          </a:p>
          <a:p>
            <a:pPr marL="6160" indent="0" algn="ctr">
              <a:buNone/>
            </a:pPr>
            <a:r>
              <a:rPr lang="ru-RU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ВЫДЕЛИТЬ НЕСКОЛЬКО РОЛЕЙ:</a:t>
            </a:r>
          </a:p>
          <a:p>
            <a:pPr marL="6160" indent="0" algn="ctr">
              <a:buNone/>
            </a:pPr>
            <a:endParaRPr lang="ru-RU" sz="10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3360" indent="-457200" algn="ctr"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Агрессор;</a:t>
            </a:r>
          </a:p>
          <a:p>
            <a:pPr marL="463360" indent="-457200" algn="ctr"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Жертва;</a:t>
            </a:r>
          </a:p>
          <a:p>
            <a:pPr marL="463360" indent="-457200" algn="ctr"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Наблюдатель; </a:t>
            </a:r>
          </a:p>
          <a:p>
            <a:pPr marL="463360" indent="-457200" algn="ctr"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Защитник.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6B207CE8-C1DF-4557-BD69-8F32D3413092}"/>
              </a:ext>
            </a:extLst>
          </p:cNvPr>
          <p:cNvSpPr txBox="1">
            <a:spLocks/>
          </p:cNvSpPr>
          <p:nvPr/>
        </p:nvSpPr>
        <p:spPr>
          <a:xfrm>
            <a:off x="2096093" y="716168"/>
            <a:ext cx="7999813" cy="55401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" sz="4400" cap="all">
                <a:solidFill>
                  <a:schemeClr val="tx1"/>
                </a:solidFill>
              </a:rPr>
              <a:t>Скажем буллингу «нет!»</a:t>
            </a:r>
            <a:endParaRPr lang="ru" sz="44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F596F24-AD8B-4961-AECC-F38532C3BC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875485"/>
            <a:ext cx="12192000" cy="111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615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179</TotalTime>
  <Words>151</Words>
  <Application>Microsoft Office PowerPoint</Application>
  <PresentationFormat>Широкоэкранный</PresentationFormat>
  <Paragraphs>32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Wingdings</vt:lpstr>
      <vt:lpstr>Wingdings 2</vt:lpstr>
      <vt:lpstr>Цитаты</vt:lpstr>
      <vt:lpstr>Скажем буллингу «нет!»</vt:lpstr>
      <vt:lpstr>Презентация PowerPoint</vt:lpstr>
      <vt:lpstr>Скажем буллингу «нет!»</vt:lpstr>
      <vt:lpstr>Презентация PowerPoint</vt:lpstr>
      <vt:lpstr>Скажем буллингу «нет!»</vt:lpstr>
      <vt:lpstr>Презентация PowerPoint</vt:lpstr>
      <vt:lpstr>Скажем буллингу «нет!»</vt:lpstr>
      <vt:lpstr>Презентация PowerPoint</vt:lpstr>
      <vt:lpstr>Презентация PowerPoint</vt:lpstr>
      <vt:lpstr>Скажем буллингу «нет!»</vt:lpstr>
      <vt:lpstr>Скачано с www.znanio.ru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Lorem Ipsum</dc:title>
  <dc:creator>Эрик Ишханов</dc:creator>
  <cp:lastModifiedBy>Viktar</cp:lastModifiedBy>
  <cp:revision>17</cp:revision>
  <dcterms:created xsi:type="dcterms:W3CDTF">2023-01-17T14:48:07Z</dcterms:created>
  <dcterms:modified xsi:type="dcterms:W3CDTF">2023-05-30T03:02:53Z</dcterms:modified>
</cp:coreProperties>
</file>